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3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bsd-st2115-hs.cbstudent.org\STH_USERS\GRADE12\Passman.R218\Running%20Statistics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autoTitleDeleted val="1"/>
    <c:plotArea>
      <c:layout/>
      <c:pieChart>
        <c:varyColors val="1"/>
        <c:ser>
          <c:idx val="0"/>
          <c:order val="0"/>
          <c:dPt>
            <c:idx val="3"/>
            <c:explosion val="13"/>
          </c:dPt>
          <c:dLbls>
            <c:showVal val="1"/>
            <c:showCatName val="1"/>
            <c:showLeaderLines val="1"/>
          </c:dLbls>
          <c:cat>
            <c:strRef>
              <c:f>LogoApparel!$C$7:$F$7</c:f>
              <c:strCache>
                <c:ptCount val="4"/>
                <c:pt idx="0">
                  <c:v>Legit</c:v>
                </c:pt>
                <c:pt idx="3">
                  <c:v>Not</c:v>
                </c:pt>
              </c:strCache>
            </c:strRef>
          </c:cat>
          <c:val>
            <c:numRef>
              <c:f>LogoApparel!$C$8:$F$8</c:f>
              <c:numCache>
                <c:formatCode>General</c:formatCode>
                <c:ptCount val="4"/>
                <c:pt idx="0">
                  <c:v>18</c:v>
                </c:pt>
                <c:pt idx="3">
                  <c:v>35</c:v>
                </c:pt>
              </c:numCache>
            </c:numRef>
          </c:val>
        </c:ser>
        <c:dLbls>
          <c:showVal val="1"/>
          <c:showCatName val="1"/>
        </c:dLbls>
        <c:firstSliceAng val="0"/>
      </c:pieChart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8034F-3232-4E19-8636-1A49C77D609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88596-58A5-4E1A-9593-00721466E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03EA-B228-40B9-AEF4-004735172F66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2AECD-3DEA-488A-8D96-9331288A55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2000"/>
            <a:lum bright="33000"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Running Statistics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Berlin Sans FB" pitchFamily="34" charset="0"/>
              </a:rPr>
              <a:t>Rachel Passman, Ciara Gilligan, and Ryan Biemuller</a:t>
            </a:r>
            <a:endParaRPr lang="en-US" sz="1600" dirty="0">
              <a:solidFill>
                <a:schemeClr val="tx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1905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Ho: There is no association between the type of running shoe and gender variables.</a:t>
            </a:r>
          </a:p>
          <a:p>
            <a:r>
              <a:rPr lang="en-US" dirty="0" smtClean="0">
                <a:latin typeface="Berlin Sans FB" pitchFamily="34" charset="0"/>
              </a:rPr>
              <a:t>Ha: There is an association between the type of running shoe and gender variables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32004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Assumptions: 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erlin Sans FB" pitchFamily="34" charset="0"/>
              </a:rPr>
              <a:t>2 independent SRS                                                           1. assumed  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erlin Sans FB" pitchFamily="34" charset="0"/>
              </a:rPr>
              <a:t>All expected counts are greater than or equal to 5	2. no, but cont.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4419600"/>
            <a:ext cx="533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>
                <a:latin typeface="Bodoni MT" pitchFamily="18" charset="0"/>
              </a:rPr>
              <a:t>x</a:t>
            </a:r>
            <a:r>
              <a:rPr lang="en-US" i="1" baseline="100000" dirty="0" smtClean="0">
                <a:latin typeface="Bodoni MT" pitchFamily="18" charset="0"/>
              </a:rPr>
              <a:t>2</a:t>
            </a:r>
            <a:r>
              <a:rPr lang="en-US" i="1" dirty="0" smtClean="0">
                <a:latin typeface="Bodoni MT" pitchFamily="18" charset="0"/>
              </a:rPr>
              <a:t>  = </a:t>
            </a:r>
            <a:r>
              <a:rPr lang="en-US" sz="2400" i="1" dirty="0" smtClean="0">
                <a:latin typeface="Bodoni MT" pitchFamily="18" charset="0"/>
              </a:rPr>
              <a:t>∑</a:t>
            </a:r>
            <a:r>
              <a:rPr lang="en-US" sz="2800" i="1" dirty="0" smtClean="0">
                <a:latin typeface="Bodoni MT" pitchFamily="18" charset="0"/>
              </a:rPr>
              <a:t> </a:t>
            </a:r>
            <a:r>
              <a:rPr lang="en-US" sz="2800" dirty="0" smtClean="0">
                <a:latin typeface="Bodoni MT" pitchFamily="18" charset="0"/>
              </a:rPr>
              <a:t>(obs-exp)</a:t>
            </a:r>
            <a:r>
              <a:rPr lang="en-US" sz="2800" baseline="100000" dirty="0" smtClean="0">
                <a:latin typeface="Bodoni MT" pitchFamily="18" charset="0"/>
              </a:rPr>
              <a:t>2</a:t>
            </a:r>
            <a:r>
              <a:rPr lang="en-US" sz="2800" dirty="0" smtClean="0">
                <a:latin typeface="Bodoni MT" pitchFamily="18" charset="0"/>
              </a:rPr>
              <a:t>/ exp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45720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" pitchFamily="34" charset="0"/>
              </a:rPr>
              <a:t>= 3. 741 </a:t>
            </a:r>
            <a:endParaRPr lang="en-US" sz="3200" dirty="0">
              <a:latin typeface="Berlin Sans FB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410200"/>
            <a:ext cx="6400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" pitchFamily="34" charset="0"/>
              </a:rPr>
              <a:t>P(x^2&gt;3.741I </a:t>
            </a:r>
            <a:r>
              <a:rPr lang="en-US" sz="3200" dirty="0" err="1" smtClean="0">
                <a:latin typeface="Berlin Sans FB" pitchFamily="34" charset="0"/>
              </a:rPr>
              <a:t>df</a:t>
            </a:r>
            <a:r>
              <a:rPr lang="en-US" sz="3200" dirty="0" smtClean="0">
                <a:latin typeface="Berlin Sans FB" pitchFamily="34" charset="0"/>
              </a:rPr>
              <a:t>=6)= 0.71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8125" t="74000" r="31875" b="15000"/>
          <a:stretch>
            <a:fillRect/>
          </a:stretch>
        </p:blipFill>
        <p:spPr bwMode="auto">
          <a:xfrm>
            <a:off x="1350818" y="609600"/>
            <a:ext cx="66501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fail to reject Ho because our p-value is greater than alpha which equals 0.05. </a:t>
            </a: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have sufficient evidence that there is no association between the type of running shoe and gender variables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8125" t="74000" r="31875" b="15000"/>
          <a:stretch>
            <a:fillRect/>
          </a:stretch>
        </p:blipFill>
        <p:spPr bwMode="auto">
          <a:xfrm>
            <a:off x="1350818" y="609600"/>
            <a:ext cx="66501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371600" y="1219200"/>
          <a:ext cx="6324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 l="15625" t="67000" r="28750" b="23000"/>
          <a:stretch>
            <a:fillRect/>
          </a:stretch>
        </p:blipFill>
        <p:spPr bwMode="auto">
          <a:xfrm>
            <a:off x="1219200" y="304800"/>
            <a:ext cx="678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>
                <a:latin typeface="Berlin Sans FB" pitchFamily="34" charset="0"/>
              </a:rPr>
              <a:t>Ho: p=0.50 </a:t>
            </a:r>
          </a:p>
          <a:p>
            <a:pPr>
              <a:buNone/>
            </a:pPr>
            <a:r>
              <a:rPr lang="en-US" sz="2400" dirty="0" smtClean="0">
                <a:latin typeface="Berlin Sans FB" pitchFamily="34" charset="0"/>
              </a:rPr>
              <a:t>Ha: p&lt;0.50</a:t>
            </a:r>
          </a:p>
          <a:p>
            <a:pPr>
              <a:buNone/>
            </a:pPr>
            <a:r>
              <a:rPr lang="en-US" sz="2400" dirty="0" smtClean="0">
                <a:latin typeface="Berlin Sans FB" pitchFamily="34" charset="0"/>
              </a:rPr>
              <a:t>Assumptions: </a:t>
            </a:r>
          </a:p>
          <a:p>
            <a:pPr marL="514350" indent="-514350">
              <a:buAutoNum type="arabicPeriod"/>
            </a:pPr>
            <a:r>
              <a:rPr lang="en-US" sz="2000" dirty="0" smtClean="0">
                <a:latin typeface="Berlin Sans FB" pitchFamily="34" charset="0"/>
              </a:rPr>
              <a:t>SRS				1. assumed</a:t>
            </a:r>
          </a:p>
          <a:p>
            <a:pPr marL="514350" indent="-514350">
              <a:buAutoNum type="arabicPeriod"/>
            </a:pPr>
            <a:r>
              <a:rPr lang="en-US" sz="2000" dirty="0" err="1" smtClean="0">
                <a:latin typeface="Berlin Sans FB" pitchFamily="34" charset="0"/>
              </a:rPr>
              <a:t>Np</a:t>
            </a:r>
            <a:r>
              <a:rPr lang="en-US" sz="2000" dirty="0" smtClean="0">
                <a:latin typeface="Berlin Sans FB" pitchFamily="34" charset="0"/>
              </a:rPr>
              <a:t>				2. (53x 0.50)</a:t>
            </a:r>
            <a:br>
              <a:rPr lang="en-US" sz="2000" dirty="0" smtClean="0">
                <a:latin typeface="Berlin Sans FB" pitchFamily="34" charset="0"/>
              </a:rPr>
            </a:br>
            <a:r>
              <a:rPr lang="en-US" sz="2000" dirty="0" smtClean="0">
                <a:latin typeface="Berlin Sans FB" pitchFamily="34" charset="0"/>
              </a:rPr>
              <a:t>n(1-p)      </a:t>
            </a:r>
            <a:r>
              <a:rPr lang="en-US" sz="2000" u="sng" dirty="0" smtClean="0">
                <a:latin typeface="Berlin Sans FB" pitchFamily="34" charset="0"/>
              </a:rPr>
              <a:t>&gt;</a:t>
            </a:r>
            <a:r>
              <a:rPr lang="en-US" sz="2000" dirty="0" smtClean="0">
                <a:latin typeface="Berlin Sans FB" pitchFamily="34" charset="0"/>
              </a:rPr>
              <a:t>10		    (53x0.50)	</a:t>
            </a:r>
            <a:r>
              <a:rPr lang="en-US" sz="2000" u="sng" dirty="0" smtClean="0">
                <a:latin typeface="Berlin Sans FB" pitchFamily="34" charset="0"/>
              </a:rPr>
              <a:t>&gt; </a:t>
            </a:r>
            <a:r>
              <a:rPr lang="en-US" sz="2000" dirty="0" smtClean="0">
                <a:latin typeface="Berlin Sans FB" pitchFamily="34" charset="0"/>
              </a:rPr>
              <a:t> 10 (no, but cont.)</a:t>
            </a:r>
          </a:p>
          <a:p>
            <a:pPr marL="514350" indent="-514350">
              <a:buAutoNum type="arabicPeriod"/>
            </a:pPr>
            <a:r>
              <a:rPr lang="en-US" sz="2000" dirty="0" smtClean="0">
                <a:latin typeface="Berlin Sans FB" pitchFamily="34" charset="0"/>
              </a:rPr>
              <a:t>Pop </a:t>
            </a:r>
            <a:r>
              <a:rPr lang="en-US" sz="2000" u="sng" dirty="0" smtClean="0">
                <a:latin typeface="Berlin Sans FB" pitchFamily="34" charset="0"/>
              </a:rPr>
              <a:t>&gt;</a:t>
            </a:r>
            <a:r>
              <a:rPr lang="en-US" sz="2000" dirty="0" smtClean="0">
                <a:latin typeface="Berlin Sans FB" pitchFamily="34" charset="0"/>
              </a:rPr>
              <a:t> 10n			3. pop</a:t>
            </a:r>
            <a:r>
              <a:rPr lang="en-US" sz="2000" u="sng" dirty="0" smtClean="0">
                <a:latin typeface="Berlin Sans FB" pitchFamily="34" charset="0"/>
              </a:rPr>
              <a:t>&gt;</a:t>
            </a:r>
            <a:r>
              <a:rPr lang="en-US" sz="2000" dirty="0" smtClean="0">
                <a:latin typeface="Berlin Sans FB" pitchFamily="34" charset="0"/>
              </a:rPr>
              <a:t> 10x53 </a:t>
            </a:r>
          </a:p>
          <a:p>
            <a:pPr marL="514350" indent="-514350">
              <a:buNone/>
            </a:pPr>
            <a:endParaRPr lang="en-US" sz="2000" dirty="0" smtClean="0">
              <a:latin typeface="Berlin Sans FB" pitchFamily="34" charset="0"/>
            </a:endParaRPr>
          </a:p>
          <a:p>
            <a:pPr marL="514350" indent="-514350">
              <a:buNone/>
            </a:pPr>
            <a:r>
              <a:rPr lang="en-US" sz="2000" dirty="0" smtClean="0">
                <a:latin typeface="Berlin Sans FB" pitchFamily="34" charset="0"/>
              </a:rPr>
              <a:t>Z= p-p/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95250" cy="200025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800600"/>
            <a:ext cx="1028700" cy="304800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4724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=-2.335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7758" y="4572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^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54102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rlin Sans FB" pitchFamily="34" charset="0"/>
              </a:rPr>
              <a:t>P(z&lt;-2.335)= 0.02</a:t>
            </a:r>
            <a:endParaRPr lang="en-US" sz="2800" dirty="0">
              <a:latin typeface="Berlin Sans FB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 l="15326" t="57217" r="28125" b="33000"/>
          <a:stretch>
            <a:fillRect/>
          </a:stretch>
        </p:blipFill>
        <p:spPr bwMode="auto">
          <a:xfrm>
            <a:off x="1371600" y="381000"/>
            <a:ext cx="689444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reject Ho because our p-value is less than alpha which equals 0.05. </a:t>
            </a: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have sufficient evidence that the proportion of people who wear legitimate apparel while running is &lt; 0.50.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15326" t="57217" r="28125" b="33000"/>
          <a:stretch>
            <a:fillRect/>
          </a:stretch>
        </p:blipFill>
        <p:spPr bwMode="auto">
          <a:xfrm>
            <a:off x="1371600" y="381000"/>
            <a:ext cx="689444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erlin Sans FB" pitchFamily="34" charset="0"/>
              </a:rPr>
              <a:t>The most popular brand of shoe is not affected by gender</a:t>
            </a:r>
          </a:p>
          <a:p>
            <a:r>
              <a:rPr lang="en-US" dirty="0" smtClean="0">
                <a:latin typeface="Berlin Sans FB" pitchFamily="34" charset="0"/>
              </a:rPr>
              <a:t>Most popular and least popular stay constant within both genders</a:t>
            </a:r>
          </a:p>
          <a:p>
            <a:r>
              <a:rPr lang="en-US" dirty="0" smtClean="0">
                <a:latin typeface="Berlin Sans FB" pitchFamily="34" charset="0"/>
              </a:rPr>
              <a:t>More than 50% of runners do not wear legitimate apparel (wear shorts and tees)</a:t>
            </a:r>
          </a:p>
        </p:txBody>
      </p:sp>
      <p:pic>
        <p:nvPicPr>
          <p:cNvPr id="26626" name="Picture 2" descr="http://runningnyc.files.wordpress.com/2009/05/nycmm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4953000" y="1600200"/>
            <a:ext cx="3810000" cy="44958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 l="15625" t="67000" r="48125" b="23000"/>
          <a:stretch>
            <a:fillRect/>
          </a:stretch>
        </p:blipFill>
        <p:spPr bwMode="auto">
          <a:xfrm>
            <a:off x="2148840" y="381000"/>
            <a:ext cx="486156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Only analyzed runners in immediate area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Only observed runners in Bucks County</a:t>
            </a:r>
          </a:p>
          <a:p>
            <a:r>
              <a:rPr lang="en-US" dirty="0" smtClean="0">
                <a:latin typeface="Berlin Sans FB" pitchFamily="34" charset="0"/>
              </a:rPr>
              <a:t>Only went to parks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Runners might not have been as legitimate as runners shopping in the stores</a:t>
            </a:r>
          </a:p>
          <a:p>
            <a:r>
              <a:rPr lang="en-US" dirty="0" smtClean="0">
                <a:latin typeface="Berlin Sans FB" pitchFamily="34" charset="0"/>
              </a:rPr>
              <a:t>Didn’t include people running at home or at gym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Didn’t ask questions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15625" t="81000" r="46875" b="7000"/>
          <a:stretch>
            <a:fillRect/>
          </a:stretch>
        </p:blipFill>
        <p:spPr bwMode="auto">
          <a:xfrm>
            <a:off x="2362200" y="609600"/>
            <a:ext cx="457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If we were allowed to be in stores, we believed our legitimate apparel would have changed. 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The shoe brands, such as Soucony and Brooks would be more popular</a:t>
            </a:r>
          </a:p>
          <a:p>
            <a:r>
              <a:rPr lang="en-US" dirty="0" smtClean="0">
                <a:latin typeface="Berlin Sans FB" pitchFamily="34" charset="0"/>
              </a:rPr>
              <a:t>We believed prior to the test that Nike would be most popular and gender would have no affect on type of shoe.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15625" t="67000" r="38125" b="22000"/>
          <a:stretch>
            <a:fillRect/>
          </a:stretch>
        </p:blipFill>
        <p:spPr bwMode="auto">
          <a:xfrm>
            <a:off x="1981200" y="533400"/>
            <a:ext cx="5638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500" dirty="0" smtClean="0">
                <a:latin typeface="Berlin Sans FB" pitchFamily="34" charset="0"/>
              </a:rPr>
              <a:t>Man started running out of necessity and was used for communication </a:t>
            </a:r>
          </a:p>
          <a:p>
            <a:pPr lvl="1"/>
            <a:r>
              <a:rPr lang="en-US" sz="2500" dirty="0" smtClean="0">
                <a:latin typeface="Berlin Sans FB" pitchFamily="34" charset="0"/>
              </a:rPr>
              <a:t>Pheidippides was a messenger who brought news of battle</a:t>
            </a:r>
          </a:p>
          <a:p>
            <a:r>
              <a:rPr lang="en-US" sz="2500" dirty="0" smtClean="0">
                <a:latin typeface="Berlin Sans FB" pitchFamily="34" charset="0"/>
              </a:rPr>
              <a:t>First sign of running as recreation</a:t>
            </a:r>
          </a:p>
          <a:p>
            <a:pPr lvl="1"/>
            <a:r>
              <a:rPr lang="en-US" sz="2500" dirty="0" smtClean="0">
                <a:latin typeface="Berlin Sans FB" pitchFamily="34" charset="0"/>
              </a:rPr>
              <a:t>3200m race at the Olympics in Egypt (3000 B.C)</a:t>
            </a:r>
          </a:p>
          <a:p>
            <a:r>
              <a:rPr lang="en-US" sz="2500" dirty="0" smtClean="0">
                <a:latin typeface="Berlin Sans FB" pitchFamily="34" charset="0"/>
              </a:rPr>
              <a:t>17</a:t>
            </a:r>
            <a:r>
              <a:rPr lang="en-US" sz="2500" baseline="30000" dirty="0" smtClean="0">
                <a:latin typeface="Berlin Sans FB" pitchFamily="34" charset="0"/>
              </a:rPr>
              <a:t>th</a:t>
            </a:r>
            <a:r>
              <a:rPr lang="en-US" sz="2500" dirty="0" smtClean="0">
                <a:latin typeface="Berlin Sans FB" pitchFamily="34" charset="0"/>
              </a:rPr>
              <a:t> century, running was used for gambling purposes</a:t>
            </a:r>
          </a:p>
          <a:p>
            <a:r>
              <a:rPr lang="en-US" sz="2500" dirty="0" smtClean="0">
                <a:latin typeface="Berlin Sans FB" pitchFamily="34" charset="0"/>
              </a:rPr>
              <a:t>Training for running began with Finn Paavo Nurmi and coach Pikala</a:t>
            </a:r>
          </a:p>
          <a:p>
            <a:pPr lvl="1"/>
            <a:r>
              <a:rPr lang="en-US" sz="2500" dirty="0" smtClean="0">
                <a:latin typeface="Berlin Sans FB" pitchFamily="34" charset="0"/>
              </a:rPr>
              <a:t>Saw relationship between work and rest and understood importance of interval training</a:t>
            </a:r>
          </a:p>
          <a:p>
            <a:pPr lvl="1"/>
            <a:r>
              <a:rPr lang="en-US" sz="2500" dirty="0" smtClean="0">
                <a:latin typeface="Berlin Sans FB" pitchFamily="34" charset="0"/>
              </a:rPr>
              <a:t>Training became known as the terrace training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l="25479" t="48000" r="30000" b="45000"/>
          <a:stretch>
            <a:fillRect/>
          </a:stretch>
        </p:blipFill>
        <p:spPr bwMode="auto">
          <a:xfrm>
            <a:off x="1066800" y="381000"/>
            <a:ext cx="7086600" cy="100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Berlin Sans FB" pitchFamily="34" charset="0"/>
              </a:rPr>
              <a:t>18</a:t>
            </a:r>
            <a:r>
              <a:rPr lang="en-US" baseline="30000" dirty="0" smtClean="0">
                <a:latin typeface="Berlin Sans FB" pitchFamily="34" charset="0"/>
              </a:rPr>
              <a:t>th</a:t>
            </a:r>
            <a:r>
              <a:rPr lang="en-US" dirty="0" smtClean="0">
                <a:latin typeface="Berlin Sans FB" pitchFamily="34" charset="0"/>
              </a:rPr>
              <a:t> Century 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Light weight leather shoe that can grip the ground</a:t>
            </a:r>
          </a:p>
          <a:p>
            <a:r>
              <a:rPr lang="en-US" dirty="0" smtClean="0">
                <a:latin typeface="Berlin Sans FB" pitchFamily="34" charset="0"/>
              </a:rPr>
              <a:t>19</a:t>
            </a:r>
            <a:r>
              <a:rPr lang="en-US" baseline="30000" dirty="0" smtClean="0">
                <a:latin typeface="Berlin Sans FB" pitchFamily="34" charset="0"/>
              </a:rPr>
              <a:t>th</a:t>
            </a:r>
            <a:r>
              <a:rPr lang="en-US" dirty="0" smtClean="0">
                <a:latin typeface="Berlin Sans FB" pitchFamily="34" charset="0"/>
              </a:rPr>
              <a:t> Century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Croquet shoe with a rubber sole with a canvas upper with laces 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Spiked leather shoes also invented</a:t>
            </a:r>
          </a:p>
          <a:p>
            <a:r>
              <a:rPr lang="en-US" dirty="0" smtClean="0">
                <a:latin typeface="Berlin Sans FB" pitchFamily="34" charset="0"/>
              </a:rPr>
              <a:t>20</a:t>
            </a:r>
            <a:r>
              <a:rPr lang="en-US" baseline="30000" dirty="0" smtClean="0">
                <a:latin typeface="Berlin Sans FB" pitchFamily="34" charset="0"/>
              </a:rPr>
              <a:t>th</a:t>
            </a:r>
            <a:r>
              <a:rPr lang="en-US" dirty="0" smtClean="0">
                <a:latin typeface="Berlin Sans FB" pitchFamily="34" charset="0"/>
              </a:rPr>
              <a:t> Century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Created leather strip around shoe to reduce stretching (known today as Keds)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Converse sneakers</a:t>
            </a:r>
          </a:p>
          <a:p>
            <a:r>
              <a:rPr lang="en-US" dirty="0" smtClean="0">
                <a:latin typeface="Berlin Sans FB" pitchFamily="34" charset="0"/>
              </a:rPr>
              <a:t>21</a:t>
            </a:r>
            <a:r>
              <a:rPr lang="en-US" baseline="30000" dirty="0" smtClean="0">
                <a:latin typeface="Berlin Sans FB" pitchFamily="34" charset="0"/>
              </a:rPr>
              <a:t>st</a:t>
            </a:r>
            <a:r>
              <a:rPr lang="en-US" dirty="0" smtClean="0">
                <a:latin typeface="Berlin Sans FB" pitchFamily="34" charset="0"/>
              </a:rPr>
              <a:t> Century </a:t>
            </a:r>
          </a:p>
          <a:p>
            <a:pPr lvl="1"/>
            <a:r>
              <a:rPr lang="en-US" dirty="0">
                <a:latin typeface="Berlin Sans FB" pitchFamily="34" charset="0"/>
              </a:rPr>
              <a:t>modern synthetic shoes are made of lightweight mesh fabric uppers and lightweight synthetic soles </a:t>
            </a:r>
            <a:endParaRPr lang="en-US" dirty="0" smtClean="0">
              <a:latin typeface="Berlin Sans FB" pitchFamily="34" charset="0"/>
            </a:endParaRPr>
          </a:p>
          <a:p>
            <a:pPr lvl="1"/>
            <a:r>
              <a:rPr lang="en-US" dirty="0" smtClean="0">
                <a:latin typeface="Berlin Sans FB" pitchFamily="34" charset="0"/>
              </a:rPr>
              <a:t>chosen </a:t>
            </a:r>
            <a:r>
              <a:rPr lang="en-US" dirty="0">
                <a:latin typeface="Berlin Sans FB" pitchFamily="34" charset="0"/>
              </a:rPr>
              <a:t>for maximum flexibility and comfort</a:t>
            </a:r>
            <a:endParaRPr lang="en-US" dirty="0" smtClean="0">
              <a:latin typeface="Berlin Sans FB" pitchFamily="34" charset="0"/>
            </a:endParaRPr>
          </a:p>
          <a:p>
            <a:pPr lvl="1"/>
            <a:endParaRPr lang="en-US" dirty="0"/>
          </a:p>
        </p:txBody>
      </p:sp>
      <p:pic>
        <p:nvPicPr>
          <p:cNvPr id="4098" name="Picture 2" descr="http://www.shoeseria.com/info/wp-content/uploads/2010/03/1ni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200525" cy="4200525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5502" t="57000" r="23125" b="32592"/>
          <a:stretch>
            <a:fillRect/>
          </a:stretch>
        </p:blipFill>
        <p:spPr bwMode="auto">
          <a:xfrm>
            <a:off x="1661375" y="533400"/>
            <a:ext cx="6263425" cy="79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erlin Sans FB" pitchFamily="34" charset="0"/>
              </a:rPr>
              <a:t>The proportion of runners who wear legitimate running apparel</a:t>
            </a:r>
          </a:p>
          <a:p>
            <a:r>
              <a:rPr lang="en-US" sz="4000" dirty="0" smtClean="0">
                <a:latin typeface="Berlin Sans FB" pitchFamily="34" charset="0"/>
              </a:rPr>
              <a:t>What running sneaker is most popular</a:t>
            </a:r>
          </a:p>
          <a:p>
            <a:r>
              <a:rPr lang="en-US" sz="4000" dirty="0" smtClean="0">
                <a:latin typeface="Berlin Sans FB" pitchFamily="34" charset="0"/>
              </a:rPr>
              <a:t>What running sneaker is most popular within gender</a:t>
            </a:r>
            <a:endParaRPr lang="en-US" sz="4000" dirty="0">
              <a:latin typeface="Berlin Sans FB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5542" t="58000" r="42500" b="33333"/>
          <a:stretch>
            <a:fillRect/>
          </a:stretch>
        </p:blipFill>
        <p:spPr bwMode="auto">
          <a:xfrm>
            <a:off x="2514600" y="533400"/>
            <a:ext cx="449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Berlin Sans FB" pitchFamily="34" charset="0"/>
              </a:rPr>
              <a:t>We went to go certain locations and parks such as Meyer Way Park, Turk Park, IPW, and Kemper Park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Supposed to go to stores</a:t>
            </a:r>
          </a:p>
          <a:p>
            <a:r>
              <a:rPr lang="en-US" dirty="0" smtClean="0">
                <a:latin typeface="Berlin Sans FB" pitchFamily="34" charset="0"/>
              </a:rPr>
              <a:t>Tried to go to parks at two different times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Early Saturday morning 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After school Monday</a:t>
            </a:r>
          </a:p>
          <a:p>
            <a:r>
              <a:rPr lang="en-US" dirty="0" smtClean="0">
                <a:latin typeface="Berlin Sans FB" pitchFamily="34" charset="0"/>
              </a:rPr>
              <a:t>We observed data of runners coming through the parks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Type of sneaker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Type of sneaker vs. gender</a:t>
            </a:r>
          </a:p>
          <a:p>
            <a:pPr lvl="1"/>
            <a:r>
              <a:rPr lang="en-US" dirty="0" smtClean="0">
                <a:latin typeface="Berlin Sans FB" pitchFamily="34" charset="0"/>
              </a:rPr>
              <a:t>Running apparel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 l="25560" t="57000" r="42500" b="33897"/>
          <a:stretch>
            <a:fillRect/>
          </a:stretch>
        </p:blipFill>
        <p:spPr bwMode="auto">
          <a:xfrm>
            <a:off x="2362200" y="521677"/>
            <a:ext cx="4343400" cy="7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8333" b="6667"/>
          <a:stretch>
            <a:fillRect/>
          </a:stretch>
        </p:blipFill>
        <p:spPr bwMode="auto">
          <a:xfrm>
            <a:off x="914400" y="1219200"/>
            <a:ext cx="6781800" cy="544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7174" t="43000" r="21875" b="48522"/>
          <a:stretch>
            <a:fillRect/>
          </a:stretch>
        </p:blipFill>
        <p:spPr bwMode="auto">
          <a:xfrm>
            <a:off x="1600200" y="381000"/>
            <a:ext cx="6211957" cy="64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6875" t="58000" r="29375" b="33000"/>
          <a:stretch>
            <a:fillRect/>
          </a:stretch>
        </p:blipFill>
        <p:spPr bwMode="auto">
          <a:xfrm>
            <a:off x="1371600" y="381000"/>
            <a:ext cx="711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17526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Ho: The observed frequency distribution of type of running shoe fits the expected distribution. </a:t>
            </a:r>
          </a:p>
          <a:p>
            <a:r>
              <a:rPr lang="en-US" dirty="0" smtClean="0">
                <a:latin typeface="Berlin Sans FB" pitchFamily="34" charset="0"/>
              </a:rPr>
              <a:t>Ha: The observed frequency distribution of type of running shoe doesn’t fit the expected distribution. </a:t>
            </a:r>
            <a:endParaRPr lang="en-US" dirty="0">
              <a:latin typeface="Berlin Sans FB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38200" y="3962400"/>
            <a:ext cx="6553200" cy="1877437"/>
            <a:chOff x="838200" y="3962400"/>
            <a:chExt cx="6553200" cy="1877437"/>
          </a:xfrm>
        </p:grpSpPr>
        <p:sp>
          <p:nvSpPr>
            <p:cNvPr id="5" name="TextBox 4"/>
            <p:cNvSpPr txBox="1"/>
            <p:nvPr/>
          </p:nvSpPr>
          <p:spPr>
            <a:xfrm>
              <a:off x="838200" y="3962400"/>
              <a:ext cx="5943600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latin typeface="Bodoni MT" pitchFamily="18" charset="0"/>
                </a:rPr>
                <a:t>x</a:t>
              </a:r>
              <a:r>
                <a:rPr lang="en-US" i="1" baseline="100000" dirty="0" smtClean="0">
                  <a:latin typeface="Bodoni MT" pitchFamily="18" charset="0"/>
                </a:rPr>
                <a:t>2</a:t>
              </a:r>
              <a:r>
                <a:rPr lang="en-US" i="1" dirty="0" smtClean="0">
                  <a:latin typeface="Bodoni MT" pitchFamily="18" charset="0"/>
                </a:rPr>
                <a:t>  = </a:t>
              </a:r>
              <a:r>
                <a:rPr lang="en-US" sz="2800" i="1" dirty="0" smtClean="0">
                  <a:latin typeface="Bodoni MT" pitchFamily="18" charset="0"/>
                </a:rPr>
                <a:t>∑ </a:t>
              </a:r>
              <a:r>
                <a:rPr lang="en-US" sz="2800" dirty="0" smtClean="0">
                  <a:latin typeface="Bodoni MT" pitchFamily="18" charset="0"/>
                </a:rPr>
                <a:t>(obs-exp)</a:t>
              </a:r>
              <a:r>
                <a:rPr lang="en-US" sz="2800" baseline="100000" dirty="0" smtClean="0">
                  <a:latin typeface="Bodoni MT" pitchFamily="18" charset="0"/>
                </a:rPr>
                <a:t>2</a:t>
              </a:r>
              <a:r>
                <a:rPr lang="en-US" sz="3200" dirty="0" smtClean="0">
                  <a:latin typeface="Bodoni MT" pitchFamily="18" charset="0"/>
                </a:rPr>
                <a:t>/</a:t>
              </a:r>
              <a:r>
                <a:rPr lang="en-US" sz="2800" dirty="0" smtClean="0">
                  <a:latin typeface="Bodoni MT" pitchFamily="18" charset="0"/>
                </a:rPr>
                <a:t> exp</a:t>
              </a:r>
            </a:p>
            <a:p>
              <a:endParaRPr lang="en-US" sz="2800" baseline="100000" dirty="0" smtClean="0">
                <a:latin typeface="Bodoni MT" pitchFamily="18" charset="0"/>
              </a:endParaRPr>
            </a:p>
            <a:p>
              <a:endParaRPr lang="en-US" sz="2800" baseline="100000" dirty="0" smtClean="0">
                <a:latin typeface="Bodoni MT" pitchFamily="18" charset="0"/>
              </a:endParaRPr>
            </a:p>
            <a:p>
              <a:endParaRPr lang="en-US" sz="2800" i="1" baseline="100000" dirty="0">
                <a:latin typeface="Bodoni MT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43400" y="4267200"/>
              <a:ext cx="304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latin typeface="Berlin Sans FB" pitchFamily="34" charset="0"/>
                </a:rPr>
                <a:t>= 24.00</a:t>
              </a:r>
              <a:endParaRPr lang="en-US" sz="3600" dirty="0">
                <a:latin typeface="Berlin Sans FB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66800" y="30480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" pitchFamily="34" charset="0"/>
              </a:rPr>
              <a:t>Assumptions: 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erlin Sans FB" pitchFamily="34" charset="0"/>
              </a:rPr>
              <a:t>SRS                                                                		1. assumed  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erlin Sans FB" pitchFamily="34" charset="0"/>
              </a:rPr>
              <a:t>All expected counts are greater than or equal to 5	2. check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5181600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rlin Sans FB" pitchFamily="34" charset="0"/>
              </a:rPr>
              <a:t>P(x^2&gt;24I </a:t>
            </a:r>
            <a:r>
              <a:rPr lang="en-US" sz="3200" dirty="0" err="1" smtClean="0">
                <a:latin typeface="Berlin Sans FB" pitchFamily="34" charset="0"/>
              </a:rPr>
              <a:t>df</a:t>
            </a:r>
            <a:r>
              <a:rPr lang="en-US" sz="3200" dirty="0" smtClean="0">
                <a:latin typeface="Berlin Sans FB" pitchFamily="34" charset="0"/>
              </a:rPr>
              <a:t>=6)= 0.00052</a:t>
            </a:r>
            <a:endParaRPr lang="en-US" sz="3200" dirty="0">
              <a:latin typeface="Berlin Sans FB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reject Ho because our p-value is less than alpha which equals 0.05. </a:t>
            </a: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endParaRPr lang="en-US" dirty="0" smtClean="0">
              <a:latin typeface="Berlin Sans FB" pitchFamily="34" charset="0"/>
            </a:endParaRP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We have sufficient evidence that the observed frequency distribution of the type of running shoe doesn’t fit the expected distribution. 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6875" t="58000" r="29375" b="33000"/>
          <a:stretch>
            <a:fillRect/>
          </a:stretch>
        </p:blipFill>
        <p:spPr bwMode="auto">
          <a:xfrm>
            <a:off x="1371600" y="381000"/>
            <a:ext cx="711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3475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5625" t="63000" r="36875" b="26000"/>
          <a:stretch>
            <a:fillRect/>
          </a:stretch>
        </p:blipFill>
        <p:spPr bwMode="auto">
          <a:xfrm>
            <a:off x="1981200" y="381000"/>
            <a:ext cx="5791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608</Words>
  <Application>Microsoft Office PowerPoint</Application>
  <PresentationFormat>On-screen Show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Running Statistics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Running Statistics</dc:title>
  <dc:creator> </dc:creator>
  <cp:lastModifiedBy> </cp:lastModifiedBy>
  <cp:revision>27</cp:revision>
  <dcterms:created xsi:type="dcterms:W3CDTF">2010-06-04T11:31:24Z</dcterms:created>
  <dcterms:modified xsi:type="dcterms:W3CDTF">2010-06-09T12:46:52Z</dcterms:modified>
</cp:coreProperties>
</file>